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570" r:id="rId2"/>
    <p:sldId id="461" r:id="rId3"/>
    <p:sldId id="460" r:id="rId4"/>
    <p:sldId id="567" r:id="rId5"/>
    <p:sldId id="573" r:id="rId6"/>
    <p:sldId id="571" r:id="rId7"/>
    <p:sldId id="574" r:id="rId8"/>
    <p:sldId id="572" r:id="rId9"/>
    <p:sldId id="575" r:id="rId10"/>
    <p:sldId id="576" r:id="rId11"/>
    <p:sldId id="577" r:id="rId12"/>
  </p:sldIdLst>
  <p:sldSz cx="9144000" cy="5715000" type="screen16x10"/>
  <p:notesSz cx="6858000" cy="9144000"/>
  <p:defaultTextStyle>
    <a:defPPr>
      <a:defRPr lang="en-US"/>
    </a:defPPr>
    <a:lvl1pPr algn="l" rtl="0" fontAlgn="base">
      <a:spcBef>
        <a:spcPct val="0"/>
      </a:spcBef>
      <a:spcAft>
        <a:spcPct val="0"/>
      </a:spcAft>
      <a:defRPr sz="2000" kern="1200">
        <a:solidFill>
          <a:schemeClr val="tx1"/>
        </a:solidFill>
        <a:latin typeface="Times New Roman" charset="0"/>
        <a:ea typeface="MS PGothic" charset="0"/>
        <a:cs typeface="MS PGothic" charset="0"/>
      </a:defRPr>
    </a:lvl1pPr>
    <a:lvl2pPr marL="457200" algn="l" rtl="0" fontAlgn="base">
      <a:spcBef>
        <a:spcPct val="0"/>
      </a:spcBef>
      <a:spcAft>
        <a:spcPct val="0"/>
      </a:spcAft>
      <a:defRPr sz="2000" kern="1200">
        <a:solidFill>
          <a:schemeClr val="tx1"/>
        </a:solidFill>
        <a:latin typeface="Times New Roman" charset="0"/>
        <a:ea typeface="MS PGothic" charset="0"/>
        <a:cs typeface="MS PGothic" charset="0"/>
      </a:defRPr>
    </a:lvl2pPr>
    <a:lvl3pPr marL="914400" algn="l" rtl="0" fontAlgn="base">
      <a:spcBef>
        <a:spcPct val="0"/>
      </a:spcBef>
      <a:spcAft>
        <a:spcPct val="0"/>
      </a:spcAft>
      <a:defRPr sz="2000" kern="1200">
        <a:solidFill>
          <a:schemeClr val="tx1"/>
        </a:solidFill>
        <a:latin typeface="Times New Roman" charset="0"/>
        <a:ea typeface="MS PGothic" charset="0"/>
        <a:cs typeface="MS PGothic" charset="0"/>
      </a:defRPr>
    </a:lvl3pPr>
    <a:lvl4pPr marL="1371600" algn="l" rtl="0" fontAlgn="base">
      <a:spcBef>
        <a:spcPct val="0"/>
      </a:spcBef>
      <a:spcAft>
        <a:spcPct val="0"/>
      </a:spcAft>
      <a:defRPr sz="2000" kern="1200">
        <a:solidFill>
          <a:schemeClr val="tx1"/>
        </a:solidFill>
        <a:latin typeface="Times New Roman" charset="0"/>
        <a:ea typeface="MS PGothic" charset="0"/>
        <a:cs typeface="MS PGothic" charset="0"/>
      </a:defRPr>
    </a:lvl4pPr>
    <a:lvl5pPr marL="1828800" algn="l" rtl="0" fontAlgn="base">
      <a:spcBef>
        <a:spcPct val="0"/>
      </a:spcBef>
      <a:spcAft>
        <a:spcPct val="0"/>
      </a:spcAft>
      <a:defRPr sz="2000" kern="1200">
        <a:solidFill>
          <a:schemeClr val="tx1"/>
        </a:solidFill>
        <a:latin typeface="Times New Roman" charset="0"/>
        <a:ea typeface="MS PGothic" charset="0"/>
        <a:cs typeface="MS PGothic" charset="0"/>
      </a:defRPr>
    </a:lvl5pPr>
    <a:lvl6pPr marL="2286000" algn="l" defTabSz="457200" rtl="0" eaLnBrk="1" latinLnBrk="0" hangingPunct="1">
      <a:defRPr sz="2000" kern="1200">
        <a:solidFill>
          <a:schemeClr val="tx1"/>
        </a:solidFill>
        <a:latin typeface="Times New Roman" charset="0"/>
        <a:ea typeface="MS PGothic" charset="0"/>
        <a:cs typeface="MS PGothic" charset="0"/>
      </a:defRPr>
    </a:lvl6pPr>
    <a:lvl7pPr marL="2743200" algn="l" defTabSz="457200" rtl="0" eaLnBrk="1" latinLnBrk="0" hangingPunct="1">
      <a:defRPr sz="2000" kern="1200">
        <a:solidFill>
          <a:schemeClr val="tx1"/>
        </a:solidFill>
        <a:latin typeface="Times New Roman" charset="0"/>
        <a:ea typeface="MS PGothic" charset="0"/>
        <a:cs typeface="MS PGothic" charset="0"/>
      </a:defRPr>
    </a:lvl7pPr>
    <a:lvl8pPr marL="3200400" algn="l" defTabSz="457200" rtl="0" eaLnBrk="1" latinLnBrk="0" hangingPunct="1">
      <a:defRPr sz="2000" kern="1200">
        <a:solidFill>
          <a:schemeClr val="tx1"/>
        </a:solidFill>
        <a:latin typeface="Times New Roman" charset="0"/>
        <a:ea typeface="MS PGothic" charset="0"/>
        <a:cs typeface="MS PGothic" charset="0"/>
      </a:defRPr>
    </a:lvl8pPr>
    <a:lvl9pPr marL="3657600" algn="l" defTabSz="457200" rtl="0" eaLnBrk="1" latinLnBrk="0" hangingPunct="1">
      <a:defRPr sz="2000" kern="1200">
        <a:solidFill>
          <a:schemeClr val="tx1"/>
        </a:solidFill>
        <a:latin typeface="Times New Roman" charset="0"/>
        <a:ea typeface="MS PGothic" charset="0"/>
        <a:cs typeface="MS PGothic" charset="0"/>
      </a:defRPr>
    </a:lvl9pPr>
  </p:defaultTextStyle>
  <p:extLst>
    <p:ext uri="{EFAFB233-063F-42B5-8137-9DF3F51BA10A}">
      <p15:sldGuideLst xmlns:p15="http://schemas.microsoft.com/office/powerpoint/2012/main">
        <p15:guide id="1" orient="horz" pos="3599">
          <p15:clr>
            <a:srgbClr val="A4A3A4"/>
          </p15:clr>
        </p15:guide>
        <p15:guide id="2" pos="1632">
          <p15:clr>
            <a:srgbClr val="A4A3A4"/>
          </p15:clr>
        </p15:guide>
        <p15:guide id="3" pos="5759">
          <p15:clr>
            <a:srgbClr val="A4A3A4"/>
          </p15:clr>
        </p15:guide>
        <p15:guide id="4" orient="horz" pos="3592">
          <p15:clr>
            <a:srgbClr val="A4A3A4"/>
          </p15:clr>
        </p15:guide>
        <p15:guide id="5" pos="4860">
          <p15:clr>
            <a:srgbClr val="A4A3A4"/>
          </p15:clr>
        </p15:guide>
        <p15:guide id="6" pos="449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clrMode="bw"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66"/>
    <a:srgbClr val="9FD2EE"/>
    <a:srgbClr val="C00000"/>
    <a:srgbClr val="00CC99"/>
    <a:srgbClr val="A3CC2F"/>
    <a:srgbClr val="F3BDB6"/>
    <a:srgbClr val="A6B325"/>
    <a:srgbClr val="9CB225"/>
    <a:srgbClr val="336699"/>
    <a:srgbClr val="66663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085"/>
    <p:restoredTop sz="96405" autoAdjust="0"/>
  </p:normalViewPr>
  <p:slideViewPr>
    <p:cSldViewPr snapToGrid="0" showGuides="1">
      <p:cViewPr varScale="1">
        <p:scale>
          <a:sx n="101" d="100"/>
          <a:sy n="101" d="100"/>
        </p:scale>
        <p:origin x="398" y="91"/>
      </p:cViewPr>
      <p:guideLst>
        <p:guide orient="horz" pos="3599"/>
        <p:guide pos="1632"/>
        <p:guide pos="5759"/>
        <p:guide orient="horz" pos="3592"/>
        <p:guide pos="4860"/>
        <p:guide pos="4492"/>
      </p:guideLst>
    </p:cSldViewPr>
  </p:slideViewPr>
  <p:outlineViewPr>
    <p:cViewPr>
      <p:scale>
        <a:sx n="33" d="100"/>
        <a:sy n="33" d="100"/>
      </p:scale>
      <p:origin x="0" y="-19584"/>
    </p:cViewPr>
  </p:outlineViewPr>
  <p:notesTextViewPr>
    <p:cViewPr>
      <p:scale>
        <a:sx n="100" d="100"/>
        <a:sy n="100" d="100"/>
      </p:scale>
      <p:origin x="0" y="0"/>
    </p:cViewPr>
  </p:notesTextViewPr>
  <p:sorterViewPr>
    <p:cViewPr>
      <p:scale>
        <a:sx n="135" d="100"/>
        <a:sy n="135" d="100"/>
      </p:scale>
      <p:origin x="0" y="5328"/>
    </p:cViewPr>
  </p:sorterViewPr>
  <p:notesViewPr>
    <p:cSldViewPr showGuides="1">
      <p:cViewPr varScale="1">
        <p:scale>
          <a:sx n="99" d="100"/>
          <a:sy n="99" d="100"/>
        </p:scale>
        <p:origin x="-2120"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997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New Roman" pitchFamily="-112" charset="0"/>
                <a:ea typeface="+mn-ea"/>
                <a:cs typeface="+mn-cs"/>
              </a:defRPr>
            </a:lvl1pPr>
          </a:lstStyle>
          <a:p>
            <a:pPr>
              <a:defRPr/>
            </a:pPr>
            <a:endParaRPr lang="en-US" dirty="0"/>
          </a:p>
        </p:txBody>
      </p:sp>
      <p:sp>
        <p:nvSpPr>
          <p:cNvPr id="339971"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New Roman" pitchFamily="-112" charset="0"/>
                <a:ea typeface="+mn-ea"/>
                <a:cs typeface="+mn-cs"/>
              </a:defRPr>
            </a:lvl1pPr>
          </a:lstStyle>
          <a:p>
            <a:pPr>
              <a:defRPr/>
            </a:pPr>
            <a:endParaRPr lang="en-US" dirty="0"/>
          </a:p>
        </p:txBody>
      </p:sp>
      <p:sp>
        <p:nvSpPr>
          <p:cNvPr id="339972"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New Roman" pitchFamily="-112" charset="0"/>
                <a:ea typeface="+mn-ea"/>
                <a:cs typeface="+mn-cs"/>
              </a:defRPr>
            </a:lvl1pPr>
          </a:lstStyle>
          <a:p>
            <a:pPr>
              <a:defRPr/>
            </a:pPr>
            <a:endParaRPr lang="en-US" dirty="0"/>
          </a:p>
        </p:txBody>
      </p:sp>
      <p:sp>
        <p:nvSpPr>
          <p:cNvPr id="339973"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B6B0B3D0-31DA-1940-A903-34810B961A29}" type="slidenum">
              <a:rPr lang="en-US"/>
              <a:pPr>
                <a:defRPr/>
              </a:pPr>
              <a:t>‹#›</a:t>
            </a:fld>
            <a:endParaRPr lang="en-US" dirty="0"/>
          </a:p>
        </p:txBody>
      </p:sp>
    </p:spTree>
    <p:extLst>
      <p:ext uri="{BB962C8B-B14F-4D97-AF65-F5344CB8AC3E}">
        <p14:creationId xmlns:p14="http://schemas.microsoft.com/office/powerpoint/2010/main" val="176445746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New Roman" pitchFamily="-112" charset="0"/>
                <a:ea typeface="+mn-ea"/>
                <a:cs typeface="+mn-cs"/>
              </a:defRPr>
            </a:lvl1pPr>
          </a:lstStyle>
          <a:p>
            <a:pPr>
              <a:defRPr/>
            </a:pPr>
            <a:endParaRPr lang="en-US" dirty="0"/>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New Roman" pitchFamily="-112" charset="0"/>
                <a:ea typeface="+mn-ea"/>
                <a:cs typeface="+mn-cs"/>
              </a:defRPr>
            </a:lvl1pPr>
          </a:lstStyle>
          <a:p>
            <a:pPr>
              <a:defRPr/>
            </a:pPr>
            <a:endParaRPr lang="en-US" dirty="0"/>
          </a:p>
        </p:txBody>
      </p:sp>
      <p:sp>
        <p:nvSpPr>
          <p:cNvPr id="3076" name="Rectangle 4"/>
          <p:cNvSpPr>
            <a:spLocks noGrp="1" noRot="1" noChangeAspect="1" noChangeArrowheads="1" noTextEdit="1"/>
          </p:cNvSpPr>
          <p:nvPr>
            <p:ph type="sldImg" idx="2"/>
          </p:nvPr>
        </p:nvSpPr>
        <p:spPr bwMode="auto">
          <a:xfrm>
            <a:off x="685800" y="685800"/>
            <a:ext cx="5486400" cy="3429000"/>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New Roman" pitchFamily="-112" charset="0"/>
                <a:ea typeface="+mn-ea"/>
                <a:cs typeface="+mn-cs"/>
              </a:defRPr>
            </a:lvl1pPr>
          </a:lstStyle>
          <a:p>
            <a:pPr>
              <a:defRPr/>
            </a:pPr>
            <a:endParaRPr lang="en-US" dirty="0"/>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E565E416-626F-C548-851A-3A02D0E14BAE}" type="slidenum">
              <a:rPr lang="en-US"/>
              <a:pPr>
                <a:defRPr/>
              </a:pPr>
              <a:t>‹#›</a:t>
            </a:fld>
            <a:endParaRPr lang="en-US" dirty="0"/>
          </a:p>
        </p:txBody>
      </p:sp>
    </p:spTree>
    <p:extLst>
      <p:ext uri="{BB962C8B-B14F-4D97-AF65-F5344CB8AC3E}">
        <p14:creationId xmlns:p14="http://schemas.microsoft.com/office/powerpoint/2010/main" val="287265394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08" charset="0"/>
        <a:ea typeface="MS PGothic" pitchFamily="34" charset="-128"/>
        <a:cs typeface="MS PGothic" charset="0"/>
      </a:defRPr>
    </a:lvl1pPr>
    <a:lvl2pPr marL="457200" algn="l" rtl="0" eaLnBrk="0" fontAlgn="base" hangingPunct="0">
      <a:spcBef>
        <a:spcPct val="30000"/>
      </a:spcBef>
      <a:spcAft>
        <a:spcPct val="0"/>
      </a:spcAft>
      <a:defRPr sz="1200" kern="1200">
        <a:solidFill>
          <a:schemeClr val="tx1"/>
        </a:solidFill>
        <a:latin typeface="Times New Roman" pitchFamily="-108" charset="0"/>
        <a:ea typeface="MS PGothic" pitchFamily="34" charset="-128"/>
        <a:cs typeface="MS PGothic" charset="0"/>
      </a:defRPr>
    </a:lvl2pPr>
    <a:lvl3pPr marL="914400" algn="l" rtl="0" eaLnBrk="0" fontAlgn="base" hangingPunct="0">
      <a:spcBef>
        <a:spcPct val="30000"/>
      </a:spcBef>
      <a:spcAft>
        <a:spcPct val="0"/>
      </a:spcAft>
      <a:defRPr sz="1200" kern="1200">
        <a:solidFill>
          <a:schemeClr val="tx1"/>
        </a:solidFill>
        <a:latin typeface="Times New Roman" pitchFamily="-108" charset="0"/>
        <a:ea typeface="MS PGothic" pitchFamily="34" charset="-128"/>
        <a:cs typeface="MS PGothic" charset="0"/>
      </a:defRPr>
    </a:lvl3pPr>
    <a:lvl4pPr marL="1371600" algn="l" rtl="0" eaLnBrk="0" fontAlgn="base" hangingPunct="0">
      <a:spcBef>
        <a:spcPct val="30000"/>
      </a:spcBef>
      <a:spcAft>
        <a:spcPct val="0"/>
      </a:spcAft>
      <a:defRPr sz="1200" kern="1200">
        <a:solidFill>
          <a:schemeClr val="tx1"/>
        </a:solidFill>
        <a:latin typeface="Times New Roman" pitchFamily="-108" charset="0"/>
        <a:ea typeface="MS PGothic" pitchFamily="34" charset="-128"/>
        <a:cs typeface="MS PGothic" charset="0"/>
      </a:defRPr>
    </a:lvl4pPr>
    <a:lvl5pPr marL="1828800" algn="l" rtl="0" eaLnBrk="0" fontAlgn="base" hangingPunct="0">
      <a:spcBef>
        <a:spcPct val="30000"/>
      </a:spcBef>
      <a:spcAft>
        <a:spcPct val="0"/>
      </a:spcAft>
      <a:defRPr sz="1200" kern="1200">
        <a:solidFill>
          <a:schemeClr val="tx1"/>
        </a:solidFill>
        <a:latin typeface="Times New Roman" pitchFamily="-108" charset="0"/>
        <a:ea typeface="MS PGothic"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tatista.com/statistics/240583/us-supermarket-sales-by-product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565E416-626F-C548-851A-3A02D0E14BAE}" type="slidenum">
              <a:rPr lang="en-US" smtClean="0"/>
              <a:pPr>
                <a:defRPr/>
              </a:pPr>
              <a:t>2</a:t>
            </a:fld>
            <a:endParaRPr lang="en-US" dirty="0"/>
          </a:p>
        </p:txBody>
      </p:sp>
    </p:spTree>
    <p:extLst>
      <p:ext uri="{BB962C8B-B14F-4D97-AF65-F5344CB8AC3E}">
        <p14:creationId xmlns:p14="http://schemas.microsoft.com/office/powerpoint/2010/main" val="439539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u="none" strike="noStrike" kern="1200" dirty="0">
                <a:solidFill>
                  <a:schemeClr val="tx1"/>
                </a:solidFill>
                <a:effectLst/>
                <a:latin typeface="Times New Roman" pitchFamily="-108" charset="0"/>
                <a:ea typeface="MS PGothic" pitchFamily="34" charset="-128"/>
                <a:cs typeface="MS PGothic" charset="0"/>
              </a:rPr>
              <a:t>This statistic depicts the number of supermarket stores in the United States from 2011 to 2017, by format. In 2017, there were 3,469 U.S. supermarket stores offering natural and/or gourmet foods. The total number of U.S. supermarket stores amounted to 38,571 that year.</a:t>
            </a:r>
            <a:br>
              <a:rPr lang="en-US" sz="1200" b="0" i="0" u="none" strike="noStrike" kern="1200" dirty="0">
                <a:solidFill>
                  <a:schemeClr val="tx1"/>
                </a:solidFill>
                <a:effectLst/>
                <a:latin typeface="Times New Roman" pitchFamily="-108" charset="0"/>
                <a:ea typeface="MS PGothic" pitchFamily="34" charset="-128"/>
                <a:cs typeface="MS PGothic" charset="0"/>
              </a:rPr>
            </a:br>
            <a:endParaRPr lang="en-US" sz="1200" b="0" i="0" u="none" strike="noStrike" kern="1200" dirty="0">
              <a:solidFill>
                <a:schemeClr val="tx1"/>
              </a:solidFill>
              <a:effectLst/>
              <a:latin typeface="Times New Roman" pitchFamily="-108" charset="0"/>
              <a:ea typeface="MS PGothic" pitchFamily="34" charset="-128"/>
              <a:cs typeface="MS PGothic" charset="0"/>
            </a:endParaRPr>
          </a:p>
          <a:p>
            <a:pPr fontAlgn="base"/>
            <a:r>
              <a:rPr lang="en-US" sz="1200" b="1" i="0" u="none" strike="noStrike" kern="1200" dirty="0">
                <a:solidFill>
                  <a:schemeClr val="tx1"/>
                </a:solidFill>
                <a:effectLst/>
                <a:latin typeface="Times New Roman" pitchFamily="-108" charset="0"/>
                <a:ea typeface="MS PGothic" pitchFamily="34" charset="-128"/>
                <a:cs typeface="MS PGothic" charset="0"/>
              </a:rPr>
              <a:t>Supermarkets</a:t>
            </a:r>
            <a:r>
              <a:rPr lang="en-US" sz="1200" b="0" i="0" u="none" strike="noStrike" kern="1200" dirty="0">
                <a:solidFill>
                  <a:schemeClr val="tx1"/>
                </a:solidFill>
                <a:effectLst/>
                <a:latin typeface="Times New Roman" pitchFamily="-108" charset="0"/>
                <a:ea typeface="MS PGothic" pitchFamily="34" charset="-128"/>
                <a:cs typeface="MS PGothic" charset="0"/>
              </a:rPr>
              <a:t/>
            </a:r>
            <a:br>
              <a:rPr lang="en-US" sz="1200" b="0" i="0" u="none" strike="noStrike" kern="1200" dirty="0">
                <a:solidFill>
                  <a:schemeClr val="tx1"/>
                </a:solidFill>
                <a:effectLst/>
                <a:latin typeface="Times New Roman" pitchFamily="-108" charset="0"/>
                <a:ea typeface="MS PGothic" pitchFamily="34" charset="-128"/>
                <a:cs typeface="MS PGothic" charset="0"/>
              </a:rPr>
            </a:br>
            <a:r>
              <a:rPr lang="en-US" sz="1200" b="0" i="0" u="none" strike="noStrike" kern="1200" dirty="0">
                <a:solidFill>
                  <a:schemeClr val="tx1"/>
                </a:solidFill>
                <a:effectLst/>
                <a:latin typeface="Times New Roman" pitchFamily="-108" charset="0"/>
                <a:ea typeface="MS PGothic" pitchFamily="34" charset="-128"/>
                <a:cs typeface="MS PGothic" charset="0"/>
              </a:rPr>
              <a:t/>
            </a:r>
            <a:br>
              <a:rPr lang="en-US" sz="1200" b="0" i="0" u="none" strike="noStrike" kern="1200" dirty="0">
                <a:solidFill>
                  <a:schemeClr val="tx1"/>
                </a:solidFill>
                <a:effectLst/>
                <a:latin typeface="Times New Roman" pitchFamily="-108" charset="0"/>
                <a:ea typeface="MS PGothic" pitchFamily="34" charset="-128"/>
                <a:cs typeface="MS PGothic" charset="0"/>
              </a:rPr>
            </a:br>
            <a:r>
              <a:rPr lang="en-US" sz="1200" b="0" i="0" u="none" strike="noStrike" kern="1200" dirty="0">
                <a:solidFill>
                  <a:schemeClr val="tx1"/>
                </a:solidFill>
                <a:effectLst/>
                <a:latin typeface="Times New Roman" pitchFamily="-108" charset="0"/>
                <a:ea typeface="MS PGothic" pitchFamily="34" charset="-128"/>
                <a:cs typeface="MS PGothic" charset="0"/>
              </a:rPr>
              <a:t>The terms supermarkets and grocery stores are often used interchangeably to refer to retail food stores. Industry experts offer more specific guidelines about the different store formats in the retail landscape, based on size and scale and products offered. According to the Food Marketing Institute, supermarkets fall under the traditional grocery segment. They are defined as full-line, self-service grocery stores with generated sales of 2 million U.S. dollars or more per year. Within the category, conventional/traditional supermarkets accounted for the largest share of dollar sales. A conventional supermarket is defined as a store format offering a full-line of groceries, meat, and produce with at least 2 million U.S. dollars in sales. This store format typically carries about 15,000 product items, provides a service deli and frequently offers a service bakery. In addition, up to 15 percent of sales stem from general merchandise (GM)/health and beauty care (HBC). </a:t>
            </a:r>
            <a:r>
              <a:rPr lang="en-US" sz="1200" b="0" i="0" u="none" strike="noStrike" kern="1200" dirty="0">
                <a:solidFill>
                  <a:schemeClr val="tx1"/>
                </a:solidFill>
                <a:effectLst/>
                <a:latin typeface="Times New Roman" pitchFamily="-108" charset="0"/>
                <a:ea typeface="MS PGothic" pitchFamily="34" charset="-128"/>
                <a:cs typeface="MS PGothic" charset="0"/>
                <a:hlinkClick r:id="rId3"/>
              </a:rPr>
              <a:t>Most of the supermarket dollars</a:t>
            </a:r>
            <a:r>
              <a:rPr lang="en-US" sz="1200" b="0" i="0" u="none" strike="noStrike" kern="1200" dirty="0">
                <a:solidFill>
                  <a:schemeClr val="tx1"/>
                </a:solidFill>
                <a:effectLst/>
                <a:latin typeface="Times New Roman" pitchFamily="-108" charset="0"/>
                <a:ea typeface="MS PGothic" pitchFamily="34" charset="-128"/>
                <a:cs typeface="MS PGothic" charset="0"/>
              </a:rPr>
              <a:t> were generated from dry grocery food products in 2016. Fresh meat/fish/poultry and fresh produce rounded off the leading product categories within a U.S. supermarket. But how many supermarkets are listed in the United States exactly? The total number of supermarkets amounted to 38,571 in 2017. </a:t>
            </a:r>
            <a:r>
              <a:rPr lang="en-US" dirty="0"/>
              <a:t/>
            </a:r>
            <a:br>
              <a:rPr lang="en-US" dirty="0"/>
            </a:br>
            <a:endParaRPr lang="en-US" dirty="0"/>
          </a:p>
        </p:txBody>
      </p:sp>
      <p:sp>
        <p:nvSpPr>
          <p:cNvPr id="4" name="Slide Number Placeholder 3"/>
          <p:cNvSpPr>
            <a:spLocks noGrp="1"/>
          </p:cNvSpPr>
          <p:nvPr>
            <p:ph type="sldNum" sz="quarter" idx="10"/>
          </p:nvPr>
        </p:nvSpPr>
        <p:spPr/>
        <p:txBody>
          <a:bodyPr/>
          <a:lstStyle/>
          <a:p>
            <a:pPr>
              <a:defRPr/>
            </a:pPr>
            <a:fld id="{E565E416-626F-C548-851A-3A02D0E14BAE}" type="slidenum">
              <a:rPr lang="en-US" smtClean="0"/>
              <a:pPr>
                <a:defRPr/>
              </a:pPr>
              <a:t>3</a:t>
            </a:fld>
            <a:endParaRPr lang="en-US" dirty="0"/>
          </a:p>
        </p:txBody>
      </p:sp>
    </p:spTree>
    <p:extLst>
      <p:ext uri="{BB962C8B-B14F-4D97-AF65-F5344CB8AC3E}">
        <p14:creationId xmlns:p14="http://schemas.microsoft.com/office/powerpoint/2010/main" val="4294039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565E416-626F-C548-851A-3A02D0E14BAE}" type="slidenum">
              <a:rPr lang="en-US" smtClean="0"/>
              <a:pPr>
                <a:defRPr/>
              </a:pPr>
              <a:t>4</a:t>
            </a:fld>
            <a:endParaRPr lang="en-US" dirty="0"/>
          </a:p>
        </p:txBody>
      </p:sp>
    </p:spTree>
    <p:extLst>
      <p:ext uri="{BB962C8B-B14F-4D97-AF65-F5344CB8AC3E}">
        <p14:creationId xmlns:p14="http://schemas.microsoft.com/office/powerpoint/2010/main" val="1141498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75358"/>
            <a:ext cx="7772400" cy="1225021"/>
          </a:xfrm>
        </p:spPr>
        <p:txBody>
          <a:bodyPr/>
          <a:lstStyle/>
          <a:p>
            <a:r>
              <a:rPr lang="en-US"/>
              <a:t>Click to edit Master title style</a:t>
            </a:r>
          </a:p>
        </p:txBody>
      </p:sp>
      <p:sp>
        <p:nvSpPr>
          <p:cNvPr id="3" name="Subtitle 2"/>
          <p:cNvSpPr>
            <a:spLocks noGrp="1"/>
          </p:cNvSpPr>
          <p:nvPr>
            <p:ph type="subTitle" idx="1"/>
          </p:nvPr>
        </p:nvSpPr>
        <p:spPr>
          <a:xfrm>
            <a:off x="1371600" y="3238500"/>
            <a:ext cx="6400800" cy="14605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2152387709"/>
      </p:ext>
    </p:extLst>
  </p:cSld>
  <p:clrMapOvr>
    <a:masterClrMapping/>
  </p:clrMapOvr>
  <p:transition>
    <p:check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31792288"/>
      </p:ext>
    </p:extLst>
  </p:cSld>
  <p:clrMapOvr>
    <a:masterClrMapping/>
  </p:clrMapOvr>
  <p:transition>
    <p:check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15150" y="127000"/>
            <a:ext cx="2076450" cy="43815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127000"/>
            <a:ext cx="6076950" cy="43815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3665057"/>
      </p:ext>
    </p:extLst>
  </p:cSld>
  <p:clrMapOvr>
    <a:masterClrMapping/>
  </p:clrMapOvr>
  <p:transition>
    <p:check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54175843"/>
      </p:ext>
    </p:extLst>
  </p:cSld>
  <p:clrMapOvr>
    <a:masterClrMapping/>
  </p:clrMapOvr>
  <p:transition>
    <p:check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672419"/>
            <a:ext cx="7772400" cy="1135063"/>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422261"/>
            <a:ext cx="7772400" cy="1250156"/>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00958221"/>
      </p:ext>
    </p:extLst>
  </p:cSld>
  <p:clrMapOvr>
    <a:masterClrMapping/>
  </p:clrMapOvr>
  <p:transition>
    <p:check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079500"/>
            <a:ext cx="3810000" cy="342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079500"/>
            <a:ext cx="3810000" cy="3429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6028681"/>
      </p:ext>
    </p:extLst>
  </p:cSld>
  <p:clrMapOvr>
    <a:masterClrMapping/>
  </p:clrMapOvr>
  <p:transition>
    <p:check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865"/>
            <a:ext cx="8229600" cy="9525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279263"/>
            <a:ext cx="4040188"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2" y="1279263"/>
            <a:ext cx="4041775"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2"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0794792"/>
      </p:ext>
    </p:extLst>
  </p:cSld>
  <p:clrMapOvr>
    <a:masterClrMapping/>
  </p:clrMapOvr>
  <p:transition>
    <p:check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10660793"/>
      </p:ext>
    </p:extLst>
  </p:cSld>
  <p:clrMapOvr>
    <a:masterClrMapping/>
  </p:clrMapOvr>
  <p:transition>
    <p:check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2844481"/>
      </p:ext>
    </p:extLst>
  </p:cSld>
  <p:clrMapOvr>
    <a:masterClrMapping/>
  </p:clrMapOvr>
  <p:transition>
    <p:check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7" y="227543"/>
            <a:ext cx="3008313" cy="968375"/>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27542"/>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7" y="1195920"/>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810911447"/>
      </p:ext>
    </p:extLst>
  </p:cSld>
  <p:clrMapOvr>
    <a:masterClrMapping/>
  </p:clrMapOvr>
  <p:transition>
    <p:check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000500"/>
            <a:ext cx="5486400" cy="472282"/>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510646"/>
            <a:ext cx="5486400" cy="3429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4472782"/>
            <a:ext cx="5486400" cy="6707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73857063"/>
      </p:ext>
    </p:extLst>
  </p:cSld>
  <p:clrMapOvr>
    <a:masterClrMapping/>
  </p:clrMapOvr>
  <p:transition>
    <p:check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Rectangle 2"/>
          <p:cNvSpPr>
            <a:spLocks noChangeArrowheads="1"/>
          </p:cNvSpPr>
          <p:nvPr userDrawn="1"/>
        </p:nvSpPr>
        <p:spPr bwMode="auto">
          <a:xfrm>
            <a:off x="0" y="0"/>
            <a:ext cx="9144000" cy="571500"/>
          </a:xfrm>
          <a:prstGeom prst="rect">
            <a:avLst/>
          </a:pr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dirty="0"/>
          </a:p>
        </p:txBody>
      </p:sp>
      <p:sp>
        <p:nvSpPr>
          <p:cNvPr id="1027" name="Rectangle 2"/>
          <p:cNvSpPr>
            <a:spLocks noGrp="1" noChangeArrowheads="1"/>
          </p:cNvSpPr>
          <p:nvPr>
            <p:ph type="title"/>
          </p:nvPr>
        </p:nvSpPr>
        <p:spPr bwMode="auto">
          <a:xfrm>
            <a:off x="457200" y="63500"/>
            <a:ext cx="5943600" cy="50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8" name="Rectangle 3"/>
          <p:cNvSpPr>
            <a:spLocks noGrp="1" noChangeArrowheads="1"/>
          </p:cNvSpPr>
          <p:nvPr>
            <p:ph type="body" idx="1"/>
          </p:nvPr>
        </p:nvSpPr>
        <p:spPr bwMode="auto">
          <a:xfrm>
            <a:off x="762000" y="1651000"/>
            <a:ext cx="5105400" cy="3429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pic>
        <p:nvPicPr>
          <p:cNvPr id="6" name="Picture 5" descr="MGT6754_PP_template_image.jpg"/>
          <p:cNvPicPr>
            <a:picLocks noChangeAspect="1"/>
          </p:cNvPicPr>
          <p:nvPr userDrawn="1"/>
        </p:nvPicPr>
        <p:blipFill rotWithShape="1">
          <a:blip r:embed="rId13">
            <a:extLst>
              <a:ext uri="{28A0092B-C50C-407E-A947-70E740481C1C}">
                <a14:useLocalDpi xmlns:a14="http://schemas.microsoft.com/office/drawing/2010/main" val="0"/>
              </a:ext>
            </a:extLst>
          </a:blip>
          <a:srcRect b="63081"/>
          <a:stretch/>
        </p:blipFill>
        <p:spPr>
          <a:xfrm>
            <a:off x="0" y="0"/>
            <a:ext cx="9144000" cy="189895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checker/>
  </p:transition>
  <p:txStyles>
    <p:titleStyle>
      <a:lvl1pPr algn="l" rtl="0" eaLnBrk="0" fontAlgn="base" hangingPunct="0">
        <a:spcBef>
          <a:spcPct val="0"/>
        </a:spcBef>
        <a:spcAft>
          <a:spcPct val="0"/>
        </a:spcAft>
        <a:defRPr sz="3200">
          <a:solidFill>
            <a:schemeClr val="tx2"/>
          </a:solidFill>
          <a:latin typeface="Calibri"/>
          <a:ea typeface="MS PGothic" pitchFamily="34" charset="-128"/>
          <a:cs typeface="Calibri"/>
        </a:defRPr>
      </a:lvl1pPr>
      <a:lvl2pPr algn="ctr" rtl="0" eaLnBrk="0" fontAlgn="base" hangingPunct="0">
        <a:spcBef>
          <a:spcPct val="0"/>
        </a:spcBef>
        <a:spcAft>
          <a:spcPct val="0"/>
        </a:spcAft>
        <a:defRPr sz="2800">
          <a:solidFill>
            <a:schemeClr val="tx2"/>
          </a:solidFill>
          <a:latin typeface="Times New Roman" pitchFamily="-108" charset="0"/>
          <a:ea typeface="MS PGothic" pitchFamily="34" charset="-128"/>
          <a:cs typeface="MS PGothic" charset="0"/>
        </a:defRPr>
      </a:lvl2pPr>
      <a:lvl3pPr algn="ctr" rtl="0" eaLnBrk="0" fontAlgn="base" hangingPunct="0">
        <a:spcBef>
          <a:spcPct val="0"/>
        </a:spcBef>
        <a:spcAft>
          <a:spcPct val="0"/>
        </a:spcAft>
        <a:defRPr sz="2800">
          <a:solidFill>
            <a:schemeClr val="tx2"/>
          </a:solidFill>
          <a:latin typeface="Times New Roman" pitchFamily="-108" charset="0"/>
          <a:ea typeface="MS PGothic" pitchFamily="34" charset="-128"/>
          <a:cs typeface="MS PGothic" charset="0"/>
        </a:defRPr>
      </a:lvl3pPr>
      <a:lvl4pPr algn="ctr" rtl="0" eaLnBrk="0" fontAlgn="base" hangingPunct="0">
        <a:spcBef>
          <a:spcPct val="0"/>
        </a:spcBef>
        <a:spcAft>
          <a:spcPct val="0"/>
        </a:spcAft>
        <a:defRPr sz="2800">
          <a:solidFill>
            <a:schemeClr val="tx2"/>
          </a:solidFill>
          <a:latin typeface="Times New Roman" pitchFamily="-108" charset="0"/>
          <a:ea typeface="MS PGothic" pitchFamily="34" charset="-128"/>
          <a:cs typeface="MS PGothic" charset="0"/>
        </a:defRPr>
      </a:lvl4pPr>
      <a:lvl5pPr algn="ctr" rtl="0" eaLnBrk="0" fontAlgn="base" hangingPunct="0">
        <a:spcBef>
          <a:spcPct val="0"/>
        </a:spcBef>
        <a:spcAft>
          <a:spcPct val="0"/>
        </a:spcAft>
        <a:defRPr sz="2800">
          <a:solidFill>
            <a:schemeClr val="tx2"/>
          </a:solidFill>
          <a:latin typeface="Times New Roman" pitchFamily="-108" charset="0"/>
          <a:ea typeface="MS PGothic" pitchFamily="34" charset="-128"/>
          <a:cs typeface="MS PGothic" charset="0"/>
        </a:defRPr>
      </a:lvl5pPr>
      <a:lvl6pPr marL="457200" algn="ctr" rtl="0" fontAlgn="base">
        <a:spcBef>
          <a:spcPct val="0"/>
        </a:spcBef>
        <a:spcAft>
          <a:spcPct val="0"/>
        </a:spcAft>
        <a:defRPr sz="2800">
          <a:solidFill>
            <a:schemeClr val="tx2"/>
          </a:solidFill>
          <a:latin typeface="Times New Roman" pitchFamily="-108" charset="0"/>
        </a:defRPr>
      </a:lvl6pPr>
      <a:lvl7pPr marL="914400" algn="ctr" rtl="0" fontAlgn="base">
        <a:spcBef>
          <a:spcPct val="0"/>
        </a:spcBef>
        <a:spcAft>
          <a:spcPct val="0"/>
        </a:spcAft>
        <a:defRPr sz="2800">
          <a:solidFill>
            <a:schemeClr val="tx2"/>
          </a:solidFill>
          <a:latin typeface="Times New Roman" pitchFamily="-108" charset="0"/>
        </a:defRPr>
      </a:lvl7pPr>
      <a:lvl8pPr marL="1371600" algn="ctr" rtl="0" fontAlgn="base">
        <a:spcBef>
          <a:spcPct val="0"/>
        </a:spcBef>
        <a:spcAft>
          <a:spcPct val="0"/>
        </a:spcAft>
        <a:defRPr sz="2800">
          <a:solidFill>
            <a:schemeClr val="tx2"/>
          </a:solidFill>
          <a:latin typeface="Times New Roman" pitchFamily="-108" charset="0"/>
        </a:defRPr>
      </a:lvl8pPr>
      <a:lvl9pPr marL="1828800" algn="ctr" rtl="0" fontAlgn="base">
        <a:spcBef>
          <a:spcPct val="0"/>
        </a:spcBef>
        <a:spcAft>
          <a:spcPct val="0"/>
        </a:spcAft>
        <a:defRPr sz="2800">
          <a:solidFill>
            <a:schemeClr val="tx2"/>
          </a:solidFill>
          <a:latin typeface="Times New Roman" pitchFamily="-108" charset="0"/>
        </a:defRPr>
      </a:lvl9pPr>
    </p:titleStyle>
    <p:bodyStyle>
      <a:lvl1pPr marL="342900" indent="-342900" algn="l" rtl="0" eaLnBrk="0" fontAlgn="base" hangingPunct="0">
        <a:spcBef>
          <a:spcPct val="20000"/>
        </a:spcBef>
        <a:spcAft>
          <a:spcPct val="0"/>
        </a:spcAft>
        <a:buChar char="•"/>
        <a:defRPr sz="2800">
          <a:solidFill>
            <a:schemeClr val="tx1"/>
          </a:solidFill>
          <a:latin typeface="Calibri"/>
          <a:ea typeface="MS PGothic" pitchFamily="34" charset="-128"/>
          <a:cs typeface="Calibri"/>
        </a:defRPr>
      </a:lvl1pPr>
      <a:lvl2pPr marL="742950" indent="-285750" algn="l" rtl="0" eaLnBrk="0" fontAlgn="base" hangingPunct="0">
        <a:spcBef>
          <a:spcPct val="20000"/>
        </a:spcBef>
        <a:spcAft>
          <a:spcPct val="0"/>
        </a:spcAft>
        <a:buSzPct val="50000"/>
        <a:buChar char="•"/>
        <a:defRPr sz="2400">
          <a:solidFill>
            <a:schemeClr val="tx1"/>
          </a:solidFill>
          <a:latin typeface="Calibri"/>
          <a:ea typeface="MS PGothic" pitchFamily="34" charset="-128"/>
          <a:cs typeface="Calibri"/>
        </a:defRPr>
      </a:lvl2pPr>
      <a:lvl3pPr marL="914400" indent="0" algn="l" rtl="0" eaLnBrk="0" fontAlgn="base" hangingPunct="0">
        <a:spcBef>
          <a:spcPct val="20000"/>
        </a:spcBef>
        <a:spcAft>
          <a:spcPct val="0"/>
        </a:spcAft>
        <a:buSzPct val="50000"/>
        <a:buNone/>
        <a:defRPr sz="1600">
          <a:solidFill>
            <a:schemeClr val="tx1"/>
          </a:solidFill>
          <a:latin typeface="Calibri"/>
          <a:ea typeface="MS PGothic" pitchFamily="34" charset="-128"/>
          <a:cs typeface="Calibri"/>
        </a:defRPr>
      </a:lvl3pPr>
      <a:lvl4pPr marL="1371600" indent="0" algn="l" rtl="0" eaLnBrk="0" fontAlgn="base" hangingPunct="0">
        <a:spcBef>
          <a:spcPct val="20000"/>
        </a:spcBef>
        <a:spcAft>
          <a:spcPct val="0"/>
        </a:spcAft>
        <a:buSzPct val="50000"/>
        <a:buNone/>
        <a:defRPr sz="1600">
          <a:solidFill>
            <a:schemeClr val="tx1"/>
          </a:solidFill>
          <a:latin typeface="Calibri"/>
          <a:ea typeface="MS PGothic" pitchFamily="34" charset="-128"/>
          <a:cs typeface="Calibri"/>
        </a:defRPr>
      </a:lvl4pPr>
      <a:lvl5pPr marL="1828800" indent="0" algn="l" rtl="0" eaLnBrk="0" fontAlgn="base" hangingPunct="0">
        <a:spcBef>
          <a:spcPct val="20000"/>
        </a:spcBef>
        <a:spcAft>
          <a:spcPct val="0"/>
        </a:spcAft>
        <a:buSzPct val="50000"/>
        <a:buNone/>
        <a:defRPr sz="1600">
          <a:solidFill>
            <a:schemeClr val="tx1"/>
          </a:solidFill>
          <a:latin typeface="Calibri"/>
          <a:ea typeface="MS PGothic" pitchFamily="34" charset="-128"/>
          <a:cs typeface="Calibri"/>
        </a:defRPr>
      </a:lvl5pPr>
      <a:lvl6pPr marL="2514600" indent="-228600" algn="l" rtl="0" fontAlgn="base">
        <a:spcBef>
          <a:spcPct val="20000"/>
        </a:spcBef>
        <a:spcAft>
          <a:spcPct val="0"/>
        </a:spcAft>
        <a:buSzPct val="50000"/>
        <a:buChar char="–"/>
        <a:defRPr sz="1600">
          <a:solidFill>
            <a:schemeClr val="tx1"/>
          </a:solidFill>
          <a:latin typeface="+mn-lt"/>
          <a:ea typeface="ＭＳ Ｐゴシック" pitchFamily="-108" charset="-128"/>
        </a:defRPr>
      </a:lvl6pPr>
      <a:lvl7pPr marL="2971800" indent="-228600" algn="l" rtl="0" fontAlgn="base">
        <a:spcBef>
          <a:spcPct val="20000"/>
        </a:spcBef>
        <a:spcAft>
          <a:spcPct val="0"/>
        </a:spcAft>
        <a:buSzPct val="50000"/>
        <a:buChar char="–"/>
        <a:defRPr sz="1600">
          <a:solidFill>
            <a:schemeClr val="tx1"/>
          </a:solidFill>
          <a:latin typeface="+mn-lt"/>
          <a:ea typeface="ＭＳ Ｐゴシック" pitchFamily="-108" charset="-128"/>
        </a:defRPr>
      </a:lvl7pPr>
      <a:lvl8pPr marL="3429000" indent="-228600" algn="l" rtl="0" fontAlgn="base">
        <a:spcBef>
          <a:spcPct val="20000"/>
        </a:spcBef>
        <a:spcAft>
          <a:spcPct val="0"/>
        </a:spcAft>
        <a:buSzPct val="50000"/>
        <a:buChar char="–"/>
        <a:defRPr sz="1600">
          <a:solidFill>
            <a:schemeClr val="tx1"/>
          </a:solidFill>
          <a:latin typeface="+mn-lt"/>
          <a:ea typeface="ＭＳ Ｐゴシック" pitchFamily="-108" charset="-128"/>
        </a:defRPr>
      </a:lvl8pPr>
      <a:lvl9pPr marL="3886200" indent="-228600" algn="l" rtl="0" fontAlgn="base">
        <a:spcBef>
          <a:spcPct val="20000"/>
        </a:spcBef>
        <a:spcAft>
          <a:spcPct val="0"/>
        </a:spcAft>
        <a:buSzPct val="50000"/>
        <a:buChar char="–"/>
        <a:defRPr sz="1600">
          <a:solidFill>
            <a:schemeClr val="tx1"/>
          </a:solidFill>
          <a:latin typeface="+mn-lt"/>
          <a:ea typeface="ＭＳ Ｐゴシック" pitchFamily="-108"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23E1FA17-67E4-0D41-8461-403BB63AF260}"/>
              </a:ext>
            </a:extLst>
          </p:cNvPr>
          <p:cNvSpPr/>
          <p:nvPr/>
        </p:nvSpPr>
        <p:spPr>
          <a:xfrm>
            <a:off x="397379" y="102061"/>
            <a:ext cx="6550176" cy="1015663"/>
          </a:xfrm>
          <a:prstGeom prst="rect">
            <a:avLst/>
          </a:prstGeom>
        </p:spPr>
        <p:txBody>
          <a:bodyPr wrap="square">
            <a:spAutoFit/>
          </a:bodyPr>
          <a:lstStyle/>
          <a:p>
            <a:r>
              <a:rPr lang="en-US" dirty="0">
                <a:latin typeface="Calibri" charset="0"/>
              </a:rPr>
              <a:t>MGT8803 Business Fundamentals for Analytics</a:t>
            </a:r>
            <a:br>
              <a:rPr lang="en-US" dirty="0">
                <a:latin typeface="Calibri" charset="0"/>
              </a:rPr>
            </a:br>
            <a:r>
              <a:rPr lang="en-US" dirty="0">
                <a:latin typeface="Calibri" panose="020F0502020204030204" pitchFamily="34" charset="0"/>
                <a:cs typeface="Calibri" panose="020F0502020204030204" pitchFamily="34" charset="0"/>
              </a:rPr>
              <a:t>Video Conference Call #11</a:t>
            </a:r>
            <a:r>
              <a:rPr lang="en-US" altLang="en-US" dirty="0">
                <a:latin typeface="Calibri" panose="020F0502020204030204" pitchFamily="34" charset="0"/>
                <a:cs typeface="Calibri" panose="020F0502020204030204" pitchFamily="34" charset="0"/>
              </a:rPr>
              <a:t/>
            </a:r>
            <a:br>
              <a:rPr lang="en-US" altLang="en-US" dirty="0">
                <a:latin typeface="Calibri" panose="020F0502020204030204" pitchFamily="34" charset="0"/>
                <a:cs typeface="Calibri" panose="020F0502020204030204" pitchFamily="34" charset="0"/>
              </a:rPr>
            </a:br>
            <a:r>
              <a:rPr lang="en-US" altLang="en-US" dirty="0">
                <a:latin typeface="Calibri" panose="020F0502020204030204" pitchFamily="34" charset="0"/>
                <a:cs typeface="Calibri" panose="020F0502020204030204" pitchFamily="34" charset="0"/>
              </a:rPr>
              <a:t>Class Exercise – External Analysis of the Supermarket Industry</a:t>
            </a:r>
            <a:endParaRPr lang="en-US" dirty="0"/>
          </a:p>
        </p:txBody>
      </p:sp>
      <p:pic>
        <p:nvPicPr>
          <p:cNvPr id="6" name="Picture 5">
            <a:extLst>
              <a:ext uri="{FF2B5EF4-FFF2-40B4-BE49-F238E27FC236}">
                <a16:creationId xmlns:a16="http://schemas.microsoft.com/office/drawing/2014/main" xmlns="" id="{9348C173-ED14-314E-A1BD-F3C30B8B3599}"/>
              </a:ext>
            </a:extLst>
          </p:cNvPr>
          <p:cNvPicPr>
            <a:picLocks noChangeAspect="1"/>
          </p:cNvPicPr>
          <p:nvPr/>
        </p:nvPicPr>
        <p:blipFill>
          <a:blip r:embed="rId2"/>
          <a:stretch>
            <a:fillRect/>
          </a:stretch>
        </p:blipFill>
        <p:spPr>
          <a:xfrm>
            <a:off x="521093" y="1450026"/>
            <a:ext cx="8026400" cy="3606800"/>
          </a:xfrm>
          <a:prstGeom prst="rect">
            <a:avLst/>
          </a:prstGeom>
        </p:spPr>
      </p:pic>
    </p:spTree>
    <p:extLst>
      <p:ext uri="{BB962C8B-B14F-4D97-AF65-F5344CB8AC3E}">
        <p14:creationId xmlns:p14="http://schemas.microsoft.com/office/powerpoint/2010/main" val="405313969"/>
      </p:ext>
    </p:extLst>
  </p:cSld>
  <p:clrMapOvr>
    <a:masterClrMapping/>
  </p:clrMapOvr>
  <p:transition>
    <p:check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735"/>
            <a:ext cx="9144000" cy="5707529"/>
          </a:xfrm>
          <a:prstGeom prst="rect">
            <a:avLst/>
          </a:prstGeom>
        </p:spPr>
      </p:pic>
    </p:spTree>
    <p:extLst>
      <p:ext uri="{BB962C8B-B14F-4D97-AF65-F5344CB8AC3E}">
        <p14:creationId xmlns:p14="http://schemas.microsoft.com/office/powerpoint/2010/main" val="2947715136"/>
      </p:ext>
    </p:extLst>
  </p:cSld>
  <p:clrMapOvr>
    <a:masterClrMapping/>
  </p:clrMapOvr>
  <p:transition>
    <p:check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2806"/>
            <a:ext cx="9144000" cy="5709388"/>
          </a:xfrm>
          <a:prstGeom prst="rect">
            <a:avLst/>
          </a:prstGeom>
        </p:spPr>
      </p:pic>
    </p:spTree>
    <p:extLst>
      <p:ext uri="{BB962C8B-B14F-4D97-AF65-F5344CB8AC3E}">
        <p14:creationId xmlns:p14="http://schemas.microsoft.com/office/powerpoint/2010/main" val="2662113554"/>
      </p:ext>
    </p:extLst>
  </p:cSld>
  <p:clrMapOvr>
    <a:masterClrMapping/>
  </p:clrMapOvr>
  <p:transition>
    <p:check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21C5F08B-E32F-304D-BA34-A7976D134DD5}"/>
              </a:ext>
            </a:extLst>
          </p:cNvPr>
          <p:cNvSpPr/>
          <p:nvPr/>
        </p:nvSpPr>
        <p:spPr bwMode="auto">
          <a:xfrm>
            <a:off x="0" y="1386939"/>
            <a:ext cx="9144000" cy="3235303"/>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Times New Roman" pitchFamily="-108" charset="0"/>
            </a:endParaRPr>
          </a:p>
        </p:txBody>
      </p:sp>
      <p:sp>
        <p:nvSpPr>
          <p:cNvPr id="4" name="Rectangle 3">
            <a:extLst>
              <a:ext uri="{FF2B5EF4-FFF2-40B4-BE49-F238E27FC236}">
                <a16:creationId xmlns:a16="http://schemas.microsoft.com/office/drawing/2014/main" xmlns="" id="{238D0800-0236-DC42-946A-CAF10EB80C8E}"/>
              </a:ext>
            </a:extLst>
          </p:cNvPr>
          <p:cNvSpPr>
            <a:spLocks noChangeArrowheads="1"/>
          </p:cNvSpPr>
          <p:nvPr/>
        </p:nvSpPr>
        <p:spPr bwMode="auto">
          <a:xfrm>
            <a:off x="380999" y="63500"/>
            <a:ext cx="5279571"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Times New Roman" panose="02020603050405020304" pitchFamily="18" charset="0"/>
                <a:ea typeface="ＭＳ Ｐゴシック" panose="020B0600070205080204" pitchFamily="34" charset="-128"/>
              </a:defRPr>
            </a:lvl1pPr>
            <a:lvl2pPr marL="742950" indent="-285750">
              <a:defRPr sz="2000">
                <a:solidFill>
                  <a:schemeClr val="tx1"/>
                </a:solidFill>
                <a:latin typeface="Times New Roman" panose="02020603050405020304" pitchFamily="18" charset="0"/>
                <a:ea typeface="ＭＳ Ｐゴシック" panose="020B0600070205080204" pitchFamily="34" charset="-128"/>
              </a:defRPr>
            </a:lvl2pPr>
            <a:lvl3pPr marL="1143000" indent="-228600">
              <a:defRPr sz="2000">
                <a:solidFill>
                  <a:schemeClr val="tx1"/>
                </a:solidFill>
                <a:latin typeface="Times New Roman" panose="02020603050405020304" pitchFamily="18" charset="0"/>
                <a:ea typeface="ＭＳ Ｐゴシック" panose="020B0600070205080204" pitchFamily="34" charset="-128"/>
              </a:defRPr>
            </a:lvl3pPr>
            <a:lvl4pPr marL="1600200" indent="-228600">
              <a:defRPr sz="2000">
                <a:solidFill>
                  <a:schemeClr val="tx1"/>
                </a:solidFill>
                <a:latin typeface="Times New Roman" panose="02020603050405020304" pitchFamily="18" charset="0"/>
                <a:ea typeface="ＭＳ Ｐゴシック" panose="020B0600070205080204" pitchFamily="34" charset="-128"/>
              </a:defRPr>
            </a:lvl4pPr>
            <a:lvl5pPr marL="2057400" indent="-228600">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9pPr>
          </a:lstStyle>
          <a:p>
            <a:r>
              <a:rPr lang="en-US" altLang="en-US" dirty="0">
                <a:latin typeface="Calibri" panose="020F0502020204030204" pitchFamily="34" charset="0"/>
                <a:cs typeface="Calibri" panose="020F0502020204030204" pitchFamily="34" charset="0"/>
              </a:rPr>
              <a:t>MGT8803 Business Fundamentals for Analytics</a:t>
            </a:r>
            <a:br>
              <a:rPr lang="en-US" altLang="en-US" dirty="0">
                <a:latin typeface="Calibri" panose="020F0502020204030204" pitchFamily="34" charset="0"/>
                <a:cs typeface="Calibri" panose="020F0502020204030204" pitchFamily="34" charset="0"/>
              </a:rPr>
            </a:br>
            <a:r>
              <a:rPr lang="en-US" altLang="en-US" dirty="0">
                <a:latin typeface="Calibri" panose="020F0502020204030204" pitchFamily="34" charset="0"/>
                <a:cs typeface="Calibri" panose="020F0502020204030204" pitchFamily="34" charset="0"/>
              </a:rPr>
              <a:t>Video Conference Call #11</a:t>
            </a:r>
            <a:br>
              <a:rPr lang="en-US" altLang="en-US" dirty="0">
                <a:latin typeface="Calibri" panose="020F0502020204030204" pitchFamily="34" charset="0"/>
                <a:cs typeface="Calibri" panose="020F0502020204030204" pitchFamily="34" charset="0"/>
              </a:rPr>
            </a:br>
            <a:r>
              <a:rPr lang="en-US" altLang="en-US" dirty="0">
                <a:latin typeface="Calibri" panose="020F0502020204030204" pitchFamily="34" charset="0"/>
                <a:cs typeface="Calibri" panose="020F0502020204030204" pitchFamily="34" charset="0"/>
              </a:rPr>
              <a:t>US Supermarket Industry</a:t>
            </a:r>
          </a:p>
          <a:p>
            <a:r>
              <a:rPr lang="en-US" altLang="en-US" dirty="0">
                <a:latin typeface="Calibri" panose="020F0502020204030204" pitchFamily="34" charset="0"/>
                <a:cs typeface="Calibri" panose="020F0502020204030204" pitchFamily="34" charset="0"/>
              </a:rPr>
              <a:t>Statistics</a:t>
            </a:r>
            <a:r>
              <a:rPr lang="en-US" altLang="en-US" dirty="0">
                <a:latin typeface="Calibri" panose="020F0502020204030204" pitchFamily="34" charset="0"/>
              </a:rPr>
              <a:t/>
            </a:r>
            <a:br>
              <a:rPr lang="en-US" altLang="en-US" dirty="0">
                <a:latin typeface="Calibri" panose="020F0502020204030204" pitchFamily="34" charset="0"/>
              </a:rPr>
            </a:br>
            <a:endParaRPr lang="en-US" altLang="en-US" dirty="0"/>
          </a:p>
        </p:txBody>
      </p:sp>
      <p:sp>
        <p:nvSpPr>
          <p:cNvPr id="5" name="TextBox 4">
            <a:extLst>
              <a:ext uri="{FF2B5EF4-FFF2-40B4-BE49-F238E27FC236}">
                <a16:creationId xmlns:a16="http://schemas.microsoft.com/office/drawing/2014/main" xmlns="" id="{93AAF31C-9DC8-6F49-81F2-1A8E556ECC3D}"/>
              </a:ext>
            </a:extLst>
          </p:cNvPr>
          <p:cNvSpPr txBox="1"/>
          <p:nvPr/>
        </p:nvSpPr>
        <p:spPr>
          <a:xfrm>
            <a:off x="1577593" y="1607738"/>
            <a:ext cx="5724644" cy="2554545"/>
          </a:xfrm>
          <a:prstGeom prst="rect">
            <a:avLst/>
          </a:prstGeom>
          <a:noFill/>
        </p:spPr>
        <p:txBody>
          <a:bodyPr wrap="none" rtlCol="0">
            <a:spAutoFit/>
          </a:bodyPr>
          <a:lstStyle/>
          <a:p>
            <a:r>
              <a:rPr lang="en-US" dirty="0"/>
              <a:t>Number of Employees		4.8million</a:t>
            </a:r>
          </a:p>
          <a:p>
            <a:r>
              <a:rPr lang="en-US" dirty="0"/>
              <a:t>Annual Sales (2017)		$682.716billion</a:t>
            </a:r>
          </a:p>
          <a:p>
            <a:r>
              <a:rPr lang="en-US" dirty="0"/>
              <a:t>Number of supermarkets		38,571</a:t>
            </a:r>
          </a:p>
          <a:p>
            <a:r>
              <a:rPr lang="en-US" dirty="0"/>
              <a:t>Net profit after Tax		1.1%</a:t>
            </a:r>
          </a:p>
          <a:p>
            <a:r>
              <a:rPr lang="en-US" dirty="0"/>
              <a:t>Average Store Size		41,300sq ft</a:t>
            </a:r>
          </a:p>
          <a:p>
            <a:r>
              <a:rPr lang="en-US" dirty="0"/>
              <a:t>Average Number of Items Carried	38,900</a:t>
            </a:r>
          </a:p>
          <a:p>
            <a:endParaRPr lang="en-US" dirty="0"/>
          </a:p>
          <a:p>
            <a:r>
              <a:rPr lang="en-US" dirty="0"/>
              <a:t>Source: Food Marketing Institute (“FMI”)		</a:t>
            </a:r>
          </a:p>
        </p:txBody>
      </p:sp>
    </p:spTree>
    <p:extLst>
      <p:ext uri="{BB962C8B-B14F-4D97-AF65-F5344CB8AC3E}">
        <p14:creationId xmlns:p14="http://schemas.microsoft.com/office/powerpoint/2010/main" val="228435874"/>
      </p:ext>
    </p:extLst>
  </p:cSld>
  <p:clrMapOvr>
    <a:masterClrMapping/>
  </p:clrMapOvr>
  <p:transition>
    <p:check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C56BE1F0-7902-294A-AED6-FFE1821E7211}"/>
              </a:ext>
            </a:extLst>
          </p:cNvPr>
          <p:cNvSpPr>
            <a:spLocks noChangeArrowheads="1"/>
          </p:cNvSpPr>
          <p:nvPr/>
        </p:nvSpPr>
        <p:spPr bwMode="auto">
          <a:xfrm>
            <a:off x="380999" y="63500"/>
            <a:ext cx="5279571"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Times New Roman" panose="02020603050405020304" pitchFamily="18" charset="0"/>
                <a:ea typeface="ＭＳ Ｐゴシック" panose="020B0600070205080204" pitchFamily="34" charset="-128"/>
              </a:defRPr>
            </a:lvl1pPr>
            <a:lvl2pPr marL="742950" indent="-285750">
              <a:defRPr sz="2000">
                <a:solidFill>
                  <a:schemeClr val="tx1"/>
                </a:solidFill>
                <a:latin typeface="Times New Roman" panose="02020603050405020304" pitchFamily="18" charset="0"/>
                <a:ea typeface="ＭＳ Ｐゴシック" panose="020B0600070205080204" pitchFamily="34" charset="-128"/>
              </a:defRPr>
            </a:lvl2pPr>
            <a:lvl3pPr marL="1143000" indent="-228600">
              <a:defRPr sz="2000">
                <a:solidFill>
                  <a:schemeClr val="tx1"/>
                </a:solidFill>
                <a:latin typeface="Times New Roman" panose="02020603050405020304" pitchFamily="18" charset="0"/>
                <a:ea typeface="ＭＳ Ｐゴシック" panose="020B0600070205080204" pitchFamily="34" charset="-128"/>
              </a:defRPr>
            </a:lvl3pPr>
            <a:lvl4pPr marL="1600200" indent="-228600">
              <a:defRPr sz="2000">
                <a:solidFill>
                  <a:schemeClr val="tx1"/>
                </a:solidFill>
                <a:latin typeface="Times New Roman" panose="02020603050405020304" pitchFamily="18" charset="0"/>
                <a:ea typeface="ＭＳ Ｐゴシック" panose="020B0600070205080204" pitchFamily="34" charset="-128"/>
              </a:defRPr>
            </a:lvl4pPr>
            <a:lvl5pPr marL="2057400" indent="-228600">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9pPr>
          </a:lstStyle>
          <a:p>
            <a:r>
              <a:rPr lang="en-US" altLang="en-US" dirty="0">
                <a:latin typeface="Calibri" panose="020F0502020204030204" pitchFamily="34" charset="0"/>
                <a:cs typeface="Calibri" panose="020F0502020204030204" pitchFamily="34" charset="0"/>
              </a:rPr>
              <a:t>MGT8803 Business Fundamentals for Analytics</a:t>
            </a:r>
            <a:br>
              <a:rPr lang="en-US" altLang="en-US" dirty="0">
                <a:latin typeface="Calibri" panose="020F0502020204030204" pitchFamily="34" charset="0"/>
                <a:cs typeface="Calibri" panose="020F0502020204030204" pitchFamily="34" charset="0"/>
              </a:rPr>
            </a:br>
            <a:r>
              <a:rPr lang="en-US" altLang="en-US" dirty="0">
                <a:latin typeface="Calibri" panose="020F0502020204030204" pitchFamily="34" charset="0"/>
                <a:cs typeface="Calibri" panose="020F0502020204030204" pitchFamily="34" charset="0"/>
              </a:rPr>
              <a:t>Video Conference Call #11</a:t>
            </a:r>
            <a:br>
              <a:rPr lang="en-US" altLang="en-US" dirty="0">
                <a:latin typeface="Calibri" panose="020F0502020204030204" pitchFamily="34" charset="0"/>
                <a:cs typeface="Calibri" panose="020F0502020204030204" pitchFamily="34" charset="0"/>
              </a:rPr>
            </a:br>
            <a:r>
              <a:rPr lang="en-US" altLang="en-US" dirty="0">
                <a:latin typeface="Calibri" panose="020F0502020204030204" pitchFamily="34" charset="0"/>
                <a:cs typeface="Calibri" panose="020F0502020204030204" pitchFamily="34" charset="0"/>
              </a:rPr>
              <a:t>US Supermarket Industry</a:t>
            </a:r>
            <a:r>
              <a:rPr lang="en-US" altLang="en-US" dirty="0">
                <a:latin typeface="Calibri" panose="020F0502020204030204" pitchFamily="34" charset="0"/>
              </a:rPr>
              <a:t/>
            </a:r>
            <a:br>
              <a:rPr lang="en-US" altLang="en-US" dirty="0">
                <a:latin typeface="Calibri" panose="020F0502020204030204" pitchFamily="34" charset="0"/>
              </a:rPr>
            </a:br>
            <a:endParaRPr lang="en-US" altLang="en-US" dirty="0"/>
          </a:p>
        </p:txBody>
      </p:sp>
      <p:pic>
        <p:nvPicPr>
          <p:cNvPr id="6" name="Picture 5">
            <a:extLst>
              <a:ext uri="{FF2B5EF4-FFF2-40B4-BE49-F238E27FC236}">
                <a16:creationId xmlns:a16="http://schemas.microsoft.com/office/drawing/2014/main" xmlns="" id="{F01F3F2C-B7ED-7D45-A4EF-A274B2361814}"/>
              </a:ext>
            </a:extLst>
          </p:cNvPr>
          <p:cNvPicPr>
            <a:picLocks noChangeAspect="1"/>
          </p:cNvPicPr>
          <p:nvPr/>
        </p:nvPicPr>
        <p:blipFill>
          <a:blip r:embed="rId3"/>
          <a:stretch>
            <a:fillRect/>
          </a:stretch>
        </p:blipFill>
        <p:spPr>
          <a:xfrm>
            <a:off x="374246" y="1034979"/>
            <a:ext cx="8116612" cy="4541855"/>
          </a:xfrm>
          <a:prstGeom prst="rect">
            <a:avLst/>
          </a:prstGeom>
        </p:spPr>
      </p:pic>
      <p:grpSp>
        <p:nvGrpSpPr>
          <p:cNvPr id="7" name="Group 6">
            <a:extLst>
              <a:ext uri="{FF2B5EF4-FFF2-40B4-BE49-F238E27FC236}">
                <a16:creationId xmlns:a16="http://schemas.microsoft.com/office/drawing/2014/main" xmlns="" id="{13B6F88F-A61C-9B4D-98AA-B0291437DD35}"/>
              </a:ext>
            </a:extLst>
          </p:cNvPr>
          <p:cNvGrpSpPr/>
          <p:nvPr/>
        </p:nvGrpSpPr>
        <p:grpSpPr>
          <a:xfrm>
            <a:off x="5546688" y="2039815"/>
            <a:ext cx="3165995" cy="3752344"/>
            <a:chOff x="763674" y="944545"/>
            <a:chExt cx="3165995" cy="3752344"/>
          </a:xfrm>
        </p:grpSpPr>
        <p:sp>
          <p:nvSpPr>
            <p:cNvPr id="8" name="Rectangle 7">
              <a:extLst>
                <a:ext uri="{FF2B5EF4-FFF2-40B4-BE49-F238E27FC236}">
                  <a16:creationId xmlns:a16="http://schemas.microsoft.com/office/drawing/2014/main" xmlns="" id="{0A9A4990-0920-C54A-ACBC-0F52496E5268}"/>
                </a:ext>
              </a:extLst>
            </p:cNvPr>
            <p:cNvSpPr/>
            <p:nvPr/>
          </p:nvSpPr>
          <p:spPr bwMode="auto">
            <a:xfrm>
              <a:off x="763674" y="944545"/>
              <a:ext cx="3165995" cy="3506875"/>
            </a:xfrm>
            <a:prstGeom prst="rect">
              <a:avLst/>
            </a:prstGeom>
            <a:solidFill>
              <a:srgbClr val="FFC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Times New Roman" pitchFamily="-108" charset="0"/>
              </a:endParaRPr>
            </a:p>
          </p:txBody>
        </p:sp>
        <p:sp>
          <p:nvSpPr>
            <p:cNvPr id="9" name="TextBox 8">
              <a:extLst>
                <a:ext uri="{FF2B5EF4-FFF2-40B4-BE49-F238E27FC236}">
                  <a16:creationId xmlns:a16="http://schemas.microsoft.com/office/drawing/2014/main" xmlns="" id="{58B6585A-15CC-3F42-BF8C-42AF6E8A2402}"/>
                </a:ext>
              </a:extLst>
            </p:cNvPr>
            <p:cNvSpPr txBox="1"/>
            <p:nvPr/>
          </p:nvSpPr>
          <p:spPr>
            <a:xfrm>
              <a:off x="763674" y="1065126"/>
              <a:ext cx="3165995" cy="3631763"/>
            </a:xfrm>
            <a:prstGeom prst="rect">
              <a:avLst/>
            </a:prstGeom>
            <a:noFill/>
          </p:spPr>
          <p:txBody>
            <a:bodyPr wrap="none" rtlCol="0">
              <a:spAutoFit/>
            </a:bodyPr>
            <a:lstStyle/>
            <a:p>
              <a:r>
                <a:rPr lang="en-US" sz="1400" b="1" dirty="0"/>
                <a:t>America’s “Best” Supermarket Chains</a:t>
              </a:r>
            </a:p>
            <a:p>
              <a:endParaRPr lang="en-US" sz="1400" b="1" dirty="0"/>
            </a:p>
            <a:p>
              <a:r>
                <a:rPr lang="en-US" sz="1400" dirty="0"/>
                <a:t>Wegmans                          Publix</a:t>
              </a:r>
            </a:p>
            <a:p>
              <a:r>
                <a:rPr lang="en-US" sz="1400" dirty="0"/>
                <a:t>Trader Joes.                      Whole Foods</a:t>
              </a:r>
            </a:p>
            <a:p>
              <a:r>
                <a:rPr lang="en-US" sz="1400" dirty="0"/>
                <a:t>Costco                              Harris Teeter</a:t>
              </a:r>
            </a:p>
            <a:p>
              <a:r>
                <a:rPr lang="en-US" sz="1400" dirty="0"/>
                <a:t>Kroger		Stew </a:t>
              </a:r>
              <a:r>
                <a:rPr lang="en-US" sz="1400" dirty="0" err="1"/>
                <a:t>Leonards</a:t>
              </a:r>
              <a:endParaRPr lang="en-US" sz="1400" dirty="0"/>
            </a:p>
            <a:p>
              <a:r>
                <a:rPr lang="en-US" sz="1400" dirty="0"/>
                <a:t>New Seasons Market	H-E-B</a:t>
              </a:r>
            </a:p>
            <a:p>
              <a:r>
                <a:rPr lang="en-US" sz="1400" dirty="0"/>
                <a:t>Albertsons		Aldi</a:t>
              </a:r>
            </a:p>
            <a:p>
              <a:r>
                <a:rPr lang="en-US" sz="1400" dirty="0"/>
                <a:t>Meijer		Safeway</a:t>
              </a:r>
            </a:p>
            <a:p>
              <a:r>
                <a:rPr lang="en-US" sz="1400" dirty="0"/>
                <a:t>Giant Food		Stop &amp; Shop</a:t>
              </a:r>
            </a:p>
            <a:p>
              <a:r>
                <a:rPr lang="en-US" sz="1400" dirty="0"/>
                <a:t>Hy-Vee		Winn-Dixie</a:t>
              </a:r>
            </a:p>
            <a:p>
              <a:r>
                <a:rPr lang="en-US" sz="1400" dirty="0" err="1"/>
                <a:t>Winco</a:t>
              </a:r>
              <a:r>
                <a:rPr lang="en-US" sz="1400" dirty="0"/>
                <a:t> Foods	Walmart</a:t>
              </a:r>
            </a:p>
            <a:p>
              <a:endParaRPr lang="en-US" sz="1400" dirty="0"/>
            </a:p>
            <a:p>
              <a:r>
                <a:rPr lang="en-US" sz="1400" b="1" i="1" dirty="0"/>
                <a:t>Source: The </a:t>
              </a:r>
              <a:r>
                <a:rPr lang="en-US" sz="1400" b="1" i="1" dirty="0" err="1"/>
                <a:t>DailyMeal.com</a:t>
              </a:r>
              <a:endParaRPr lang="en-US" sz="1400" b="1" i="1" dirty="0"/>
            </a:p>
            <a:p>
              <a:endParaRPr lang="en-US" sz="1400" dirty="0"/>
            </a:p>
            <a:p>
              <a:endParaRPr lang="en-US" dirty="0"/>
            </a:p>
          </p:txBody>
        </p:sp>
      </p:grpSp>
    </p:spTree>
    <p:extLst>
      <p:ext uri="{BB962C8B-B14F-4D97-AF65-F5344CB8AC3E}">
        <p14:creationId xmlns:p14="http://schemas.microsoft.com/office/powerpoint/2010/main" val="2847695184"/>
      </p:ext>
    </p:extLst>
  </p:cSld>
  <p:clrMapOvr>
    <a:masterClrMapping/>
  </p:clrMapOvr>
  <p:transition>
    <p:check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3C073CB-F91E-714C-92B9-915CB4196A52}"/>
              </a:ext>
            </a:extLst>
          </p:cNvPr>
          <p:cNvSpPr>
            <a:spLocks noGrp="1"/>
          </p:cNvSpPr>
          <p:nvPr>
            <p:ph idx="1"/>
          </p:nvPr>
        </p:nvSpPr>
        <p:spPr>
          <a:xfrm>
            <a:off x="380999" y="1193800"/>
            <a:ext cx="8763001" cy="3429000"/>
          </a:xfrm>
        </p:spPr>
        <p:txBody>
          <a:bodyPr/>
          <a:lstStyle/>
          <a:p>
            <a:r>
              <a:rPr lang="en-US" sz="1400" dirty="0"/>
              <a:t>Buyer values (from CR): A wide selection, high-quality produce, and good prices are the main attractions, according to CR. But stores that offer an alluring sensory experience while grocery shopping—the scent of cinnamon-­apple pies from the bakery oven, the sight of plump purple and ivory eggplants in a rustic wood case bring us back. </a:t>
            </a:r>
            <a:r>
              <a:rPr lang="en-US" sz="1400" b="1" dirty="0"/>
              <a:t>But price is and always will be a great motivator</a:t>
            </a:r>
            <a:r>
              <a:rPr lang="en-US" sz="1400" dirty="0"/>
              <a:t>. Grocers with the highest scores for competitive prices are for the most part near the top of our ratings. The growing variety of both low- and premium-priced food stores means a dedicated bargain hunter could be the same person frequenting Whole Foods for pricey organic cherries and Walmart for potato chips.  People go to different places for different things.</a:t>
            </a:r>
          </a:p>
          <a:p>
            <a:r>
              <a:rPr lang="en-US" sz="1400" dirty="0"/>
              <a:t>Each month 68 percent of Americans do their grocery shopping at five or more types of food retailers—convenience stores, discount supercenters, farmers markets, specialty/natural-food stores, supermarkets, and warehouse clubs.</a:t>
            </a:r>
          </a:p>
          <a:p>
            <a:r>
              <a:rPr lang="en-US" sz="1400" dirty="0"/>
              <a:t>Just as the middle class is shrinking, the middle class of grocery stores is being challenged The supermarkets that are doing well are premium stores such as Wegmans, specialty stores like Trader Joe’s, and discounters such as WinCo. “Traditional supermarkets are stuck in the middle,”.   According to CR 70 percent of CR readers were either completely or very satisfied with the supermarkets where they do most of their grocery shopping. By contrast, only 48 percent told are completely satisfied with their markets’ healthy offerings, and only 29 percent said the same about the price of their markets’ organic options.</a:t>
            </a:r>
          </a:p>
          <a:p>
            <a:r>
              <a:rPr lang="en-US" sz="1400" dirty="0"/>
              <a:t>Trends: Smaller footprints, local farm partnerships, meal kits without wait, home delivery, curbside service, and virtual markets</a:t>
            </a:r>
          </a:p>
        </p:txBody>
      </p:sp>
      <p:sp>
        <p:nvSpPr>
          <p:cNvPr id="4" name="Rectangle 3">
            <a:extLst>
              <a:ext uri="{FF2B5EF4-FFF2-40B4-BE49-F238E27FC236}">
                <a16:creationId xmlns:a16="http://schemas.microsoft.com/office/drawing/2014/main" xmlns="" id="{AB6D3F75-5C07-0346-9EEF-03BA155F6BBF}"/>
              </a:ext>
            </a:extLst>
          </p:cNvPr>
          <p:cNvSpPr>
            <a:spLocks noChangeArrowheads="1"/>
          </p:cNvSpPr>
          <p:nvPr/>
        </p:nvSpPr>
        <p:spPr bwMode="auto">
          <a:xfrm>
            <a:off x="380999" y="63500"/>
            <a:ext cx="8105776"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a:solidFill>
                  <a:schemeClr val="tx1"/>
                </a:solidFill>
                <a:latin typeface="Times New Roman" panose="02020603050405020304" pitchFamily="18" charset="0"/>
                <a:ea typeface="ＭＳ Ｐゴシック" panose="020B0600070205080204" pitchFamily="34" charset="-128"/>
              </a:defRPr>
            </a:lvl1pPr>
            <a:lvl2pPr marL="742950" indent="-285750">
              <a:defRPr sz="2000">
                <a:solidFill>
                  <a:schemeClr val="tx1"/>
                </a:solidFill>
                <a:latin typeface="Times New Roman" panose="02020603050405020304" pitchFamily="18" charset="0"/>
                <a:ea typeface="ＭＳ Ｐゴシック" panose="020B0600070205080204" pitchFamily="34" charset="-128"/>
              </a:defRPr>
            </a:lvl2pPr>
            <a:lvl3pPr marL="1143000" indent="-228600">
              <a:defRPr sz="2000">
                <a:solidFill>
                  <a:schemeClr val="tx1"/>
                </a:solidFill>
                <a:latin typeface="Times New Roman" panose="02020603050405020304" pitchFamily="18" charset="0"/>
                <a:ea typeface="ＭＳ Ｐゴシック" panose="020B0600070205080204" pitchFamily="34" charset="-128"/>
              </a:defRPr>
            </a:lvl3pPr>
            <a:lvl4pPr marL="1600200" indent="-228600">
              <a:defRPr sz="2000">
                <a:solidFill>
                  <a:schemeClr val="tx1"/>
                </a:solidFill>
                <a:latin typeface="Times New Roman" panose="02020603050405020304" pitchFamily="18" charset="0"/>
                <a:ea typeface="ＭＳ Ｐゴシック" panose="020B0600070205080204" pitchFamily="34" charset="-128"/>
              </a:defRPr>
            </a:lvl4pPr>
            <a:lvl5pPr marL="2057400" indent="-228600">
              <a:defRPr sz="20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Times New Roman" panose="02020603050405020304" pitchFamily="18" charset="0"/>
                <a:ea typeface="ＭＳ Ｐゴシック" panose="020B0600070205080204" pitchFamily="34" charset="-128"/>
              </a:defRPr>
            </a:lvl9pPr>
          </a:lstStyle>
          <a:p>
            <a:r>
              <a:rPr lang="en-US" altLang="en-US" dirty="0">
                <a:latin typeface="Calibri" panose="020F0502020204030204" pitchFamily="34" charset="0"/>
                <a:cs typeface="Calibri" panose="020F0502020204030204" pitchFamily="34" charset="0"/>
              </a:rPr>
              <a:t>MGT8803 Business Fundamentals for Analytics</a:t>
            </a:r>
            <a:br>
              <a:rPr lang="en-US" altLang="en-US" dirty="0">
                <a:latin typeface="Calibri" panose="020F0502020204030204" pitchFamily="34" charset="0"/>
                <a:cs typeface="Calibri" panose="020F0502020204030204" pitchFamily="34" charset="0"/>
              </a:rPr>
            </a:br>
            <a:r>
              <a:rPr lang="en-US" altLang="en-US" dirty="0">
                <a:latin typeface="Calibri" panose="020F0502020204030204" pitchFamily="34" charset="0"/>
                <a:cs typeface="Calibri" panose="020F0502020204030204" pitchFamily="34" charset="0"/>
              </a:rPr>
              <a:t>Video Conference Call #11</a:t>
            </a:r>
            <a:br>
              <a:rPr lang="en-US" altLang="en-US" dirty="0">
                <a:latin typeface="Calibri" panose="020F0502020204030204" pitchFamily="34" charset="0"/>
                <a:cs typeface="Calibri" panose="020F0502020204030204" pitchFamily="34" charset="0"/>
              </a:rPr>
            </a:br>
            <a:r>
              <a:rPr lang="en-US" altLang="en-US" dirty="0">
                <a:latin typeface="Calibri" panose="020F0502020204030204" pitchFamily="34" charset="0"/>
                <a:cs typeface="Calibri" panose="020F0502020204030204" pitchFamily="34" charset="0"/>
              </a:rPr>
              <a:t>US Supermarket Industry: Mics Comments from Consumer Reports</a:t>
            </a:r>
            <a:r>
              <a:rPr lang="en-US" altLang="en-US" dirty="0">
                <a:latin typeface="Calibri" panose="020F0502020204030204" pitchFamily="34" charset="0"/>
              </a:rPr>
              <a:t/>
            </a:r>
            <a:br>
              <a:rPr lang="en-US" altLang="en-US" dirty="0">
                <a:latin typeface="Calibri" panose="020F0502020204030204" pitchFamily="34" charset="0"/>
              </a:rPr>
            </a:br>
            <a:endParaRPr lang="en-US" altLang="en-US" dirty="0"/>
          </a:p>
        </p:txBody>
      </p:sp>
    </p:spTree>
    <p:extLst>
      <p:ext uri="{BB962C8B-B14F-4D97-AF65-F5344CB8AC3E}">
        <p14:creationId xmlns:p14="http://schemas.microsoft.com/office/powerpoint/2010/main" val="2880953815"/>
      </p:ext>
    </p:extLst>
  </p:cSld>
  <p:clrMapOvr>
    <a:masterClrMapping/>
  </p:clrMapOvr>
  <p:transition>
    <p:check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230590"/>
            <a:ext cx="9144000" cy="5253820"/>
          </a:xfrm>
          <a:prstGeom prst="rect">
            <a:avLst/>
          </a:prstGeom>
        </p:spPr>
      </p:pic>
    </p:spTree>
    <p:extLst>
      <p:ext uri="{BB962C8B-B14F-4D97-AF65-F5344CB8AC3E}">
        <p14:creationId xmlns:p14="http://schemas.microsoft.com/office/powerpoint/2010/main" val="3035178509"/>
      </p:ext>
    </p:extLst>
  </p:cSld>
  <p:clrMapOvr>
    <a:masterClrMapping/>
  </p:clrMapOvr>
  <p:transition>
    <p:check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9872"/>
            <a:ext cx="9144000" cy="5635256"/>
          </a:xfrm>
          <a:prstGeom prst="rect">
            <a:avLst/>
          </a:prstGeom>
        </p:spPr>
      </p:pic>
    </p:spTree>
    <p:extLst>
      <p:ext uri="{BB962C8B-B14F-4D97-AF65-F5344CB8AC3E}">
        <p14:creationId xmlns:p14="http://schemas.microsoft.com/office/powerpoint/2010/main" val="3191953222"/>
      </p:ext>
    </p:extLst>
  </p:cSld>
  <p:clrMapOvr>
    <a:masterClrMapping/>
  </p:clrMapOvr>
  <p:transition>
    <p:check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0226"/>
            <a:ext cx="9144000" cy="5654548"/>
          </a:xfrm>
          <a:prstGeom prst="rect">
            <a:avLst/>
          </a:prstGeom>
        </p:spPr>
      </p:pic>
    </p:spTree>
    <p:extLst>
      <p:ext uri="{BB962C8B-B14F-4D97-AF65-F5344CB8AC3E}">
        <p14:creationId xmlns:p14="http://schemas.microsoft.com/office/powerpoint/2010/main" val="1118283742"/>
      </p:ext>
    </p:extLst>
  </p:cSld>
  <p:clrMapOvr>
    <a:masterClrMapping/>
  </p:clrMapOvr>
  <p:transition>
    <p:check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21749"/>
            <a:ext cx="9144000" cy="5671501"/>
          </a:xfrm>
          <a:prstGeom prst="rect">
            <a:avLst/>
          </a:prstGeom>
        </p:spPr>
      </p:pic>
    </p:spTree>
    <p:extLst>
      <p:ext uri="{BB962C8B-B14F-4D97-AF65-F5344CB8AC3E}">
        <p14:creationId xmlns:p14="http://schemas.microsoft.com/office/powerpoint/2010/main" val="333339538"/>
      </p:ext>
    </p:extLst>
  </p:cSld>
  <p:clrMapOvr>
    <a:masterClrMapping/>
  </p:clrMapOvr>
  <p:transition>
    <p:check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0" y="5621"/>
            <a:ext cx="9144000" cy="5703757"/>
          </a:xfrm>
          <a:prstGeom prst="rect">
            <a:avLst/>
          </a:prstGeom>
        </p:spPr>
      </p:pic>
    </p:spTree>
    <p:extLst>
      <p:ext uri="{BB962C8B-B14F-4D97-AF65-F5344CB8AC3E}">
        <p14:creationId xmlns:p14="http://schemas.microsoft.com/office/powerpoint/2010/main" val="846083935"/>
      </p:ext>
    </p:extLst>
  </p:cSld>
  <p:clrMapOvr>
    <a:masterClrMapping/>
  </p:clrMapOvr>
  <p:transition>
    <p:checker/>
  </p:transition>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Times New Roman" pitchFamily="-10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Times New Roman" pitchFamily="-108"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11614</TotalTime>
  <Words>188</Words>
  <Application>Microsoft Office PowerPoint</Application>
  <PresentationFormat>On-screen Show (16:10)</PresentationFormat>
  <Paragraphs>36</Paragraphs>
  <Slides>11</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MS PGothic</vt:lpstr>
      <vt:lpstr>MS PGothic</vt:lpstr>
      <vt:lpstr>Calibri</vt:lpstr>
      <vt:lpstr>Times New Roman</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Georgia Institute of Technology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dc:title>
  <dc:creator>DuPree College of Management</dc:creator>
  <cp:keywords>CTPClassification=CTP_NT</cp:keywords>
  <cp:lastModifiedBy>Sharifi, Hadi</cp:lastModifiedBy>
  <cp:revision>682</cp:revision>
  <cp:lastPrinted>2018-11-13T19:07:33Z</cp:lastPrinted>
  <dcterms:created xsi:type="dcterms:W3CDTF">2011-01-27T20:51:54Z</dcterms:created>
  <dcterms:modified xsi:type="dcterms:W3CDTF">2019-07-19T00:59:58Z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6ea0cafa-7437-471a-a465-a3f8b8979910</vt:lpwstr>
  </property>
  <property fmtid="{D5CDD505-2E9C-101B-9397-08002B2CF9AE}" pid="3" name="CTP_TimeStamp">
    <vt:lpwstr>2019-07-19 00:59:49Z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CTP_NT</vt:lpwstr>
  </property>
</Properties>
</file>